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6" r:id="rId19"/>
    <p:sldId id="317" r:id="rId20"/>
    <p:sldId id="318" r:id="rId21"/>
    <p:sldId id="297" r:id="rId22"/>
    <p:sldId id="319" r:id="rId23"/>
    <p:sldId id="268" r:id="rId24"/>
    <p:sldId id="321" r:id="rId25"/>
    <p:sldId id="311" r:id="rId26"/>
    <p:sldId id="320" r:id="rId27"/>
    <p:sldId id="323" r:id="rId28"/>
    <p:sldId id="325" r:id="rId29"/>
    <p:sldId id="326" r:id="rId30"/>
    <p:sldId id="296" r:id="rId31"/>
    <p:sldId id="315" r:id="rId32"/>
    <p:sldId id="322" r:id="rId33"/>
    <p:sldId id="299" r:id="rId34"/>
    <p:sldId id="308" r:id="rId35"/>
    <p:sldId id="309" r:id="rId36"/>
    <p:sldId id="310" r:id="rId37"/>
    <p:sldId id="278" r:id="rId38"/>
    <p:sldId id="300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Raleway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94640"/>
  </p:normalViewPr>
  <p:slideViewPr>
    <p:cSldViewPr snapToGrid="0" snapToObjects="1">
      <p:cViewPr>
        <p:scale>
          <a:sx n="160" d="100"/>
          <a:sy n="16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9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free to switch between different </a:t>
            </a:r>
            <a:r>
              <a:rPr lang="en-US"/>
              <a:t>Q’s during setup.</a:t>
            </a:r>
          </a:p>
        </p:txBody>
      </p:sp>
    </p:spTree>
    <p:extLst>
      <p:ext uri="{BB962C8B-B14F-4D97-AF65-F5344CB8AC3E}">
        <p14:creationId xmlns:p14="http://schemas.microsoft.com/office/powerpoint/2010/main" val="249545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10" Type="http://schemas.openxmlformats.org/officeDocument/2006/relationships/image" Target="../media/image65.png"/><Relationship Id="rId19" Type="http://schemas.openxmlformats.org/officeDocument/2006/relationships/image" Target="../media/image70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F1B9491D-7ABB-FA40-92D1-2D696B6D2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243" r="9243"/>
          <a:stretch/>
        </p:blipFill>
        <p:spPr>
          <a:xfrm>
            <a:off x="1186324" y="1252609"/>
            <a:ext cx="6771352" cy="1845997"/>
          </a:xfrm>
          <a:prstGeom prst="rect">
            <a:avLst/>
          </a:prstGeom>
        </p:spPr>
      </p:pic>
      <p:pic>
        <p:nvPicPr>
          <p:cNvPr id="4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6C657E85-2530-AD46-899F-4638E380AB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676" r="9358"/>
          <a:stretch/>
        </p:blipFill>
        <p:spPr>
          <a:xfrm>
            <a:off x="1186324" y="3035910"/>
            <a:ext cx="6771352" cy="175211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492ED1B9-A6BD-E347-9AF0-99D0BC4D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79" y="3081990"/>
            <a:ext cx="3874700" cy="1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23172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13857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447957" y="4372723"/>
            <a:ext cx="424127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6906027" y="4337032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47957" y="3821462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blipFill>
                <a:blip r:embed="rId23"/>
                <a:stretch>
                  <a:fillRect l="-47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2" grpId="0"/>
      <p:bldP spid="63" grpId="0"/>
      <p:bldP spid="70" grpId="0"/>
      <p:bldP spid="92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</p:spPr>
            <p:txBody>
              <a:bodyPr/>
              <a:lstStyle/>
              <a:p>
                <a:r>
                  <a:rPr lang="en-US" dirty="0"/>
                  <a:t>How to choose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#components?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  <a:blipFill>
                <a:blip r:embed="rId2"/>
                <a:stretch>
                  <a:fillRect l="-213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size, #components. Generalizes LFA.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276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predicts 2-level well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5A5212C-5084-7441-8BE3-AFAF490A84FF}"/>
              </a:ext>
            </a:extLst>
          </p:cNvPr>
          <p:cNvSpPr txBox="1"/>
          <p:nvPr/>
        </p:nvSpPr>
        <p:spPr>
          <a:xfrm>
            <a:off x="7493800" y="3418554"/>
            <a:ext cx="136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Ray Equations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860F5-01F7-4949-A4FC-24332102506B}"/>
              </a:ext>
            </a:extLst>
          </p:cNvPr>
          <p:cNvSpPr txBox="1"/>
          <p:nvPr/>
        </p:nvSpPr>
        <p:spPr>
          <a:xfrm>
            <a:off x="7493799" y="1255544"/>
            <a:ext cx="153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3-level well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086468042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086468042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55000" t="-7500" r="-721667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1818" t="-7500" r="-556061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4167" t="-7500" r="-4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4167" t="-7500" r="-3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4167" t="-7500" r="-2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9091" t="-7500" r="-6818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𝑅𝐴𝑃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Save Setup Cost by Switching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53" r="-215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</p:spPr>
            <p:txBody>
              <a:bodyPr/>
              <a:lstStyle/>
              <a:p>
                <a:r>
                  <a:rPr lang="en-US" sz="2000" dirty="0"/>
                  <a:t>Smooth TFs more efficiently by mini-cycles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to obtain high-order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Temporarily work with expensive, accurate operator for 2-level bootstrapping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Post-processing:</a:t>
                </a:r>
              </a:p>
              <a:p>
                <a:pPr lvl="1"/>
                <a:r>
                  <a:rPr lang="en-US" sz="2000" dirty="0" err="1"/>
                  <a:t>Sparsify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Symmetrize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44389" y="3407147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blipFill>
                <a:blip r:embed="rId5"/>
                <a:stretch>
                  <a:fillRect l="-1031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/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/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/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blipFill>
                <a:blip r:embed="rId8"/>
                <a:stretch>
                  <a:fillRect l="-5000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2BE8-A10A-E246-AF6A-B615124D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E2274-E92E-2C43-8572-6A83D418E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US" dirty="0"/>
              <a:t>O(</a:t>
            </a:r>
            <a:r>
              <a:rPr lang="en-US" dirty="0" err="1"/>
              <a:t>s+nu</a:t>
            </a:r>
            <a:r>
              <a:rPr lang="en-US" dirty="0"/>
              <a:t>) dominated by SVD work.</a:t>
            </a:r>
          </a:p>
          <a:p>
            <a:pPr lvl="1"/>
            <a:r>
              <a:rPr lang="en-US" dirty="0"/>
              <a:t>Small of smoothing amount for R</a:t>
            </a:r>
          </a:p>
          <a:p>
            <a:pPr lvl="1"/>
            <a:r>
              <a:rPr lang="en-US" dirty="0"/>
              <a:t>More needed for P -&gt; -maybe- need bootstrap.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ADB0-597A-E44C-8003-9EE1E1164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75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(**In Principle)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</p:spPr>
            <p:txBody>
              <a:bodyPr/>
              <a:lstStyle/>
              <a:p>
                <a:r>
                  <a:rPr lang="en-US" dirty="0"/>
                  <a:t>Phase 1:</a:t>
                </a:r>
              </a:p>
              <a:p>
                <a:pPr lvl="1"/>
                <a:r>
                  <a:rPr lang="en-US" dirty="0"/>
                  <a:t>Take a large enough, fixed size domain. </a:t>
                </a:r>
              </a:p>
              <a:p>
                <a:pPr lvl="1"/>
                <a:r>
                  <a:rPr lang="en-US" dirty="0"/>
                  <a:t>Derive all levels’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operators.</a:t>
                </a:r>
              </a:p>
              <a:p>
                <a:pPr lvl="1"/>
                <a:r>
                  <a:rPr lang="en-US" dirty="0"/>
                  <a:t>Tile &amp; use them on a larger domain. </a:t>
                </a:r>
              </a:p>
              <a:p>
                <a:pPr marL="533400" lvl="1" indent="0">
                  <a:buNone/>
                </a:pPr>
                <a:endParaRPr lang="en-US" dirty="0"/>
              </a:p>
              <a:p>
                <a:r>
                  <a:rPr lang="en-US" dirty="0"/>
                  <a:t>Phase 2:</a:t>
                </a:r>
              </a:p>
              <a:p>
                <a:pPr lvl="1"/>
                <a:r>
                  <a:rPr lang="en-US" dirty="0"/>
                  <a:t>Double domain size on every coarsening stage.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  <a:blipFill>
                <a:blip r:embed="rId2"/>
                <a:stretch>
                  <a:fillRect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2165</Words>
  <Application>Microsoft Macintosh PowerPoint</Application>
  <PresentationFormat>On-screen Show (16:9)</PresentationFormat>
  <Paragraphs>551</Paragraphs>
  <Slides>38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Raleway</vt:lpstr>
      <vt:lpstr>Open Sans</vt:lpstr>
      <vt:lpstr>Cambria Math</vt:lpstr>
      <vt:lpstr>Arial</vt:lpstr>
      <vt:lpstr>Lato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to choose  n_c = #components?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predicts 2-level well</vt:lpstr>
      <vt:lpstr>Coarse-level Equations</vt:lpstr>
      <vt:lpstr>3-level well</vt:lpstr>
      <vt:lpstr>6. Bootstrap</vt:lpstr>
      <vt:lpstr>Save Setup Cost by Switching Q’s</vt:lpstr>
      <vt:lpstr>Invested Work</vt:lpstr>
      <vt:lpstr>7.  Coarse-level Construction is Local,</vt:lpstr>
      <vt:lpstr>Coarse-level Construction is Local (**In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177</cp:revision>
  <dcterms:modified xsi:type="dcterms:W3CDTF">2021-12-14T16:01:25Z</dcterms:modified>
</cp:coreProperties>
</file>